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Playfair Displ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  <p:embeddedFont>
      <p:font typeface="Century Gothic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iEwbaSNY3jU9nyHbzP+GbC/vZX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PlayfairDisplay-regular.fntdata"/><Relationship Id="rId21" Type="http://schemas.openxmlformats.org/officeDocument/2006/relationships/slide" Target="slides/slide17.xml"/><Relationship Id="rId24" Type="http://schemas.openxmlformats.org/officeDocument/2006/relationships/font" Target="fonts/PlayfairDisplay-italic.fntdata"/><Relationship Id="rId23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regular.fntdata"/><Relationship Id="rId25" Type="http://schemas.openxmlformats.org/officeDocument/2006/relationships/font" Target="fonts/PlayfairDispl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enturyGothic-bold.fntdata"/><Relationship Id="rId30" Type="http://schemas.openxmlformats.org/officeDocument/2006/relationships/font" Target="fonts/CenturyGothic-regular.fntdata"/><Relationship Id="rId11" Type="http://schemas.openxmlformats.org/officeDocument/2006/relationships/slide" Target="slides/slide7.xml"/><Relationship Id="rId33" Type="http://schemas.openxmlformats.org/officeDocument/2006/relationships/font" Target="fonts/CenturyGothic-boldItalic.fntdata"/><Relationship Id="rId10" Type="http://schemas.openxmlformats.org/officeDocument/2006/relationships/slide" Target="slides/slide6.xml"/><Relationship Id="rId32" Type="http://schemas.openxmlformats.org/officeDocument/2006/relationships/font" Target="fonts/CenturyGothic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customschemas.google.com/relationships/presentationmetadata" Target="meta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Ask for best practices in recruiting visitation teams, we need youth/adult contacts by the 16</a:t>
            </a:r>
            <a:r>
              <a:rPr baseline="30000" lang="en-US"/>
              <a:t>th</a:t>
            </a:r>
            <a:r>
              <a:rPr lang="en-US"/>
              <a:t>, and will default to Chapter Chief/Advisor if none given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Notes to help you ensure material is standardized, but not simply reading words off the page… Scouting is not English class</a:t>
            </a:r>
            <a:endParaRPr/>
          </a:p>
        </p:txBody>
      </p:sp>
      <p:sp>
        <p:nvSpPr>
          <p:cNvPr id="152" name="Google Shape;152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Journey to OA membership: awareness, election, call out, Induction, first event, engagement, renewal (aka Brotherhood)</a:t>
            </a:r>
            <a:endParaRPr/>
          </a:p>
        </p:txBody>
      </p:sp>
      <p:sp>
        <p:nvSpPr>
          <p:cNvPr id="165" name="Google Shape;165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Remember, the 2</a:t>
            </a:r>
            <a:r>
              <a:rPr baseline="30000" lang="en-US"/>
              <a:t>nd</a:t>
            </a:r>
            <a:r>
              <a:rPr lang="en-US"/>
              <a:t> election MUST be done immediately.  Reference Guide to Unit Election p.11</a:t>
            </a:r>
            <a:endParaRPr/>
          </a:p>
        </p:txBody>
      </p:sp>
      <p:sp>
        <p:nvSpPr>
          <p:cNvPr id="172" name="Google Shape;172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Unlike before, Scoutmasters DO NOT have the ability to choose</a:t>
            </a:r>
            <a:endParaRPr/>
          </a:p>
        </p:txBody>
      </p:sp>
      <p:sp>
        <p:nvSpPr>
          <p:cNvPr id="179" name="Google Shape;17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08bbe92117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g208bbe92117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8bbe9211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g208bbe9211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Ask for ideas for recruiting OA Reps, any successes in doing so</a:t>
            </a:r>
            <a:endParaRPr/>
          </a:p>
        </p:txBody>
      </p:sp>
      <p:sp>
        <p:nvSpPr>
          <p:cNvPr id="126" name="Google Shape;12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6d05748872a10023_193"/>
          <p:cNvSpPr/>
          <p:nvPr/>
        </p:nvSpPr>
        <p:spPr>
          <a:xfrm>
            <a:off x="3665400" y="998400"/>
            <a:ext cx="4861200" cy="486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g6d05748872a10023_193"/>
          <p:cNvSpPr/>
          <p:nvPr/>
        </p:nvSpPr>
        <p:spPr>
          <a:xfrm>
            <a:off x="3990600" y="1323600"/>
            <a:ext cx="4210800" cy="42108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g6d05748872a10023_193"/>
          <p:cNvSpPr txBox="1"/>
          <p:nvPr>
            <p:ph type="ctrTitle"/>
          </p:nvPr>
        </p:nvSpPr>
        <p:spPr>
          <a:xfrm>
            <a:off x="4128333" y="2169600"/>
            <a:ext cx="3935100" cy="211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g6d05748872a10023_193"/>
          <p:cNvSpPr txBox="1"/>
          <p:nvPr>
            <p:ph idx="1" type="subTitle"/>
          </p:nvPr>
        </p:nvSpPr>
        <p:spPr>
          <a:xfrm>
            <a:off x="4128483" y="4355907"/>
            <a:ext cx="39351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layfair Display"/>
              <a:buNone/>
              <a:defRPr b="1" sz="2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g6d05748872a10023_193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d05748872a10023_222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56;g6d05748872a10023_222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6d05748872a10023_222"/>
          <p:cNvSpPr txBox="1"/>
          <p:nvPr>
            <p:ph type="title"/>
          </p:nvPr>
        </p:nvSpPr>
        <p:spPr>
          <a:xfrm>
            <a:off x="354000" y="1477267"/>
            <a:ext cx="5393700" cy="2244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58" name="Google Shape;58;g6d05748872a10023_222"/>
          <p:cNvSpPr txBox="1"/>
          <p:nvPr>
            <p:ph idx="1" type="subTitle"/>
          </p:nvPr>
        </p:nvSpPr>
        <p:spPr>
          <a:xfrm>
            <a:off x="354000" y="3793601"/>
            <a:ext cx="5393700" cy="17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g6d05748872a10023_222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g6d05748872a10023_22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d05748872a10023_229"/>
          <p:cNvSpPr txBox="1"/>
          <p:nvPr>
            <p:ph idx="1" type="body"/>
          </p:nvPr>
        </p:nvSpPr>
        <p:spPr>
          <a:xfrm>
            <a:off x="426000" y="5640767"/>
            <a:ext cx="79983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63" name="Google Shape;63;g6d05748872a10023_229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d05748872a10023_232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6d05748872a10023_232"/>
          <p:cNvSpPr txBox="1"/>
          <p:nvPr>
            <p:ph hasCustomPrompt="1" type="title"/>
          </p:nvPr>
        </p:nvSpPr>
        <p:spPr>
          <a:xfrm>
            <a:off x="415600" y="1644133"/>
            <a:ext cx="11360700" cy="214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00"/>
              <a:buFont typeface="Lato"/>
              <a:buNone/>
              <a:defRPr sz="133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7" name="Google Shape;67;g6d05748872a10023_232"/>
          <p:cNvSpPr txBox="1"/>
          <p:nvPr>
            <p:ph idx="1" type="body"/>
          </p:nvPr>
        </p:nvSpPr>
        <p:spPr>
          <a:xfrm>
            <a:off x="415600" y="3892600"/>
            <a:ext cx="113607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68" name="Google Shape;68;g6d05748872a10023_23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d05748872a10023_237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6d05748872a10023_239"/>
          <p:cNvSpPr txBox="1"/>
          <p:nvPr>
            <p:ph type="title"/>
          </p:nvPr>
        </p:nvSpPr>
        <p:spPr>
          <a:xfrm>
            <a:off x="1154956" y="2861733"/>
            <a:ext cx="8825700" cy="19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21" name="Google Shape;21;g6d05748872a10023_239"/>
          <p:cNvSpPr txBox="1"/>
          <p:nvPr>
            <p:ph idx="1" type="body"/>
          </p:nvPr>
        </p:nvSpPr>
        <p:spPr>
          <a:xfrm>
            <a:off x="1154955" y="4777381"/>
            <a:ext cx="88257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g6d05748872a10023_239"/>
          <p:cNvSpPr txBox="1"/>
          <p:nvPr>
            <p:ph idx="10" type="dt"/>
          </p:nvPr>
        </p:nvSpPr>
        <p:spPr>
          <a:xfrm rot="5400000">
            <a:off x="10155638" y="1790701"/>
            <a:ext cx="990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g6d05748872a10023_239"/>
          <p:cNvSpPr txBox="1"/>
          <p:nvPr>
            <p:ph idx="11" type="ftr"/>
          </p:nvPr>
        </p:nvSpPr>
        <p:spPr>
          <a:xfrm rot="5400000">
            <a:off x="8951571" y="3225300"/>
            <a:ext cx="3859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g6d05748872a10023_239"/>
          <p:cNvSpPr txBox="1"/>
          <p:nvPr>
            <p:ph idx="12" type="sldNum"/>
          </p:nvPr>
        </p:nvSpPr>
        <p:spPr>
          <a:xfrm>
            <a:off x="10352540" y="295729"/>
            <a:ext cx="8382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6d05748872a10023_245"/>
          <p:cNvSpPr txBox="1"/>
          <p:nvPr>
            <p:ph type="title"/>
          </p:nvPr>
        </p:nvSpPr>
        <p:spPr>
          <a:xfrm>
            <a:off x="646111" y="452718"/>
            <a:ext cx="9404700" cy="14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27" name="Google Shape;27;g6d05748872a10023_245"/>
          <p:cNvSpPr txBox="1"/>
          <p:nvPr>
            <p:ph idx="1" type="body"/>
          </p:nvPr>
        </p:nvSpPr>
        <p:spPr>
          <a:xfrm>
            <a:off x="1103312" y="2052918"/>
            <a:ext cx="8946600" cy="41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1pPr>
            <a:lvl2pPr indent="-32004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2pPr>
            <a:lvl3pPr indent="-320039" lvl="2" marL="1371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3pPr>
            <a:lvl4pPr indent="-320039" lvl="3" marL="1828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4pPr>
            <a:lvl5pPr indent="-320039" lvl="4" marL="22860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5pPr>
            <a:lvl6pPr indent="-320039" lvl="5" marL="27432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6pPr>
            <a:lvl7pPr indent="-320039" lvl="6" marL="3200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/>
            </a:lvl7pPr>
            <a:lvl8pPr indent="-320040" lvl="7" marL="36576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  <a:defRPr/>
            </a:lvl8pPr>
            <a:lvl9pPr indent="-320040" lvl="8" marL="41148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■"/>
              <a:defRPr/>
            </a:lvl9pPr>
          </a:lstStyle>
          <a:p/>
        </p:txBody>
      </p:sp>
      <p:sp>
        <p:nvSpPr>
          <p:cNvPr id="28" name="Google Shape;28;g6d05748872a10023_245"/>
          <p:cNvSpPr txBox="1"/>
          <p:nvPr>
            <p:ph idx="10" type="dt"/>
          </p:nvPr>
        </p:nvSpPr>
        <p:spPr>
          <a:xfrm rot="5400000">
            <a:off x="10155638" y="1790701"/>
            <a:ext cx="990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g6d05748872a10023_245"/>
          <p:cNvSpPr txBox="1"/>
          <p:nvPr>
            <p:ph idx="11" type="ftr"/>
          </p:nvPr>
        </p:nvSpPr>
        <p:spPr>
          <a:xfrm rot="5400000">
            <a:off x="8951571" y="3225300"/>
            <a:ext cx="3859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g6d05748872a10023_245"/>
          <p:cNvSpPr txBox="1"/>
          <p:nvPr>
            <p:ph idx="12" type="sldNum"/>
          </p:nvPr>
        </p:nvSpPr>
        <p:spPr>
          <a:xfrm>
            <a:off x="10352540" y="295729"/>
            <a:ext cx="8382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6d05748872a10023_199"/>
          <p:cNvSpPr txBox="1"/>
          <p:nvPr>
            <p:ph type="title"/>
          </p:nvPr>
        </p:nvSpPr>
        <p:spPr>
          <a:xfrm>
            <a:off x="679400" y="1898500"/>
            <a:ext cx="10833300" cy="23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3" name="Google Shape;33;g6d05748872a10023_199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6d05748872a10023_202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6d05748872a10023_202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37" name="Google Shape;37;g6d05748872a10023_20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38" name="Google Shape;38;g6d05748872a10023_20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6d05748872a10023_207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41" name="Google Shape;41;g6d05748872a10023_207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2" name="Google Shape;42;g6d05748872a10023_207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3" name="Google Shape;43;g6d05748872a10023_207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6d05748872a10023_212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46" name="Google Shape;46;g6d05748872a10023_212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6d05748872a10023_215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49" name="Google Shape;49;g6d05748872a10023_215"/>
          <p:cNvSpPr txBox="1"/>
          <p:nvPr>
            <p:ph idx="1" type="body"/>
          </p:nvPr>
        </p:nvSpPr>
        <p:spPr>
          <a:xfrm>
            <a:off x="415600" y="185517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0" name="Google Shape;50;g6d05748872a10023_215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6d05748872a10023_219"/>
          <p:cNvSpPr txBox="1"/>
          <p:nvPr>
            <p:ph type="title"/>
          </p:nvPr>
        </p:nvSpPr>
        <p:spPr>
          <a:xfrm>
            <a:off x="653667" y="701800"/>
            <a:ext cx="74916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Lato"/>
              <a:buNone/>
              <a:defRPr b="0" sz="6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g6d05748872a10023_219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6d05748872a10023_189"/>
          <p:cNvSpPr txBox="1"/>
          <p:nvPr>
            <p:ph type="title"/>
          </p:nvPr>
        </p:nvSpPr>
        <p:spPr>
          <a:xfrm>
            <a:off x="415600" y="521800"/>
            <a:ext cx="11360700" cy="8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Playfair Display"/>
              <a:buNone/>
              <a:defRPr b="1" i="0" sz="4300" u="none" cap="none" strike="noStrik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1" name="Google Shape;11;g6d05748872a10023_189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ato"/>
              <a:buChar char="●"/>
              <a:defRPr b="0" i="0" sz="2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b="0" i="0" sz="19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g6d05748872a10023_189"/>
          <p:cNvSpPr txBox="1"/>
          <p:nvPr>
            <p:ph idx="12" type="sldNum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youtu.be/4Rgtzffgvlg" TargetMode="External"/><Relationship Id="rId4" Type="http://schemas.openxmlformats.org/officeDocument/2006/relationships/hyperlink" Target="http://snakepower.org/oaelections/" TargetMode="External"/><Relationship Id="rId5" Type="http://schemas.openxmlformats.org/officeDocument/2006/relationships/hyperlink" Target="https://oa-bsa.org/uploads/publications/GTUE-202206.pdf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>
            <p:ph type="ctrTitle"/>
          </p:nvPr>
        </p:nvSpPr>
        <p:spPr>
          <a:xfrm>
            <a:off x="4128333" y="2169600"/>
            <a:ext cx="3935100" cy="211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Century Gothic"/>
              <a:buNone/>
            </a:pPr>
            <a:r>
              <a:rPr lang="en-US"/>
              <a:t>LEC Unit Visitation Training</a:t>
            </a:r>
            <a:endParaRPr/>
          </a:p>
        </p:txBody>
      </p:sp>
      <p:sp>
        <p:nvSpPr>
          <p:cNvPr id="76" name="Google Shape;76;p1"/>
          <p:cNvSpPr txBox="1"/>
          <p:nvPr>
            <p:ph idx="1" type="subTitle"/>
          </p:nvPr>
        </p:nvSpPr>
        <p:spPr>
          <a:xfrm>
            <a:off x="4128483" y="4355907"/>
            <a:ext cx="39351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Chapter Contacts and Election Teams</a:t>
            </a:r>
            <a:endParaRPr/>
          </a:p>
        </p:txBody>
      </p:sp>
      <p:sp>
        <p:nvSpPr>
          <p:cNvPr id="148" name="Google Shape;148;p11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666"/>
              <a:buNone/>
            </a:pPr>
            <a:r>
              <a:rPr lang="en-US"/>
              <a:t>Chapter questions:</a:t>
            </a:r>
            <a:endParaRPr/>
          </a:p>
          <a:p>
            <a:pPr indent="-32766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Do you have a Membership Vice Chief and/or Unit Visitation Coordinator?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If not, how are you recruiting one?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Who will your election contact be (youth and adult)?</a:t>
            </a:r>
            <a:endParaRPr/>
          </a:p>
          <a:p>
            <a:pPr indent="-32766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Are you recruiting youth for visitation/election teams?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How are you doing this?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Do you have an election training scheduled?</a:t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None/>
            </a:pPr>
            <a:r>
              <a:t/>
            </a:r>
            <a:endParaRPr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The presentation</a:t>
            </a:r>
            <a:endParaRPr/>
          </a:p>
        </p:txBody>
      </p:sp>
      <p:sp>
        <p:nvSpPr>
          <p:cNvPr id="155" name="Google Shape;155;p12"/>
          <p:cNvSpPr txBox="1"/>
          <p:nvPr>
            <p:ph idx="1" type="body"/>
          </p:nvPr>
        </p:nvSpPr>
        <p:spPr>
          <a:xfrm>
            <a:off x="1103312" y="2052918"/>
            <a:ext cx="8946541" cy="4629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2766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Video from National: </a:t>
            </a:r>
            <a:r>
              <a:rPr lang="en-US" u="sng"/>
              <a:t>mandatory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Standardizes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“insurance”</a:t>
            </a:r>
            <a:endParaRPr/>
          </a:p>
          <a:p>
            <a:pPr indent="-32766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National script: highly recommended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Standardizes, removes responsibility of creating own script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Involves 3, can be adapted for 2</a:t>
            </a:r>
            <a:endParaRPr/>
          </a:p>
          <a:p>
            <a:pPr indent="-272033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What </a:t>
            </a:r>
            <a:r>
              <a:rPr lang="en-US" u="sng"/>
              <a:t>must</a:t>
            </a:r>
            <a:r>
              <a:rPr lang="en-US"/>
              <a:t> be included</a:t>
            </a:r>
            <a:endParaRPr/>
          </a:p>
          <a:p>
            <a:pPr indent="-216408" lvl="2" marL="11430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7368"/>
              <a:buChar char="■"/>
            </a:pPr>
            <a:r>
              <a:rPr lang="en-US"/>
              <a:t>Key points on voting procedures, what Scouts are looking for in a potential candidate, etc.</a:t>
            </a:r>
            <a:endParaRPr/>
          </a:p>
          <a:p>
            <a:pPr indent="-32766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Be rehearsed and confident in the presentation</a:t>
            </a:r>
            <a:endParaRPr/>
          </a:p>
          <a:p>
            <a:pPr indent="-32766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Ask OA Rep. ahead of time to help, clarify questions beforehand, etc.</a:t>
            </a:r>
            <a:endParaRPr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General voting notes</a:t>
            </a:r>
            <a:endParaRPr/>
          </a:p>
        </p:txBody>
      </p:sp>
      <p:sp>
        <p:nvSpPr>
          <p:cNvPr id="161" name="Google Shape;161;p13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If you are new in the unit and do not know the candidates well enough to vote wisely, you may abstain by not turning in a ballot at all; this will not affect the final result.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Youth eligible for election also vote, and they may vote for themselves if they feel they are worthy.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The election </a:t>
            </a:r>
            <a:r>
              <a:rPr b="1" lang="en-US"/>
              <a:t>IS NOT</a:t>
            </a:r>
            <a:r>
              <a:rPr lang="en-US"/>
              <a:t> a popularity contest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You may vote for none, some, or ALL of the candidates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Point of emphasis—not common for other elections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Specifics of election procedures</a:t>
            </a:r>
            <a:endParaRPr/>
          </a:p>
        </p:txBody>
      </p:sp>
      <p:sp>
        <p:nvSpPr>
          <p:cNvPr id="168" name="Google Shape;168;p14"/>
          <p:cNvSpPr txBox="1"/>
          <p:nvPr>
            <p:ph idx="1" type="body"/>
          </p:nvPr>
        </p:nvSpPr>
        <p:spPr>
          <a:xfrm>
            <a:off x="1154955" y="2603500"/>
            <a:ext cx="8761412" cy="3891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Select the candidates who, in your opinion, exemplify the Scout Oath and Law in their daily lives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Vote only for those you believe will continue in unselfish service to your unit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If you feel that no one is worthy, turn in a blank ballot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Ballot counting</a:t>
            </a:r>
            <a:endParaRPr/>
          </a:p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646097" y="1524800"/>
            <a:ext cx="10967700" cy="41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Number of votes required:</a:t>
            </a:r>
            <a:endParaRPr/>
          </a:p>
          <a:p>
            <a:pPr indent="-3467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If even, the number of scouts present divided by 2</a:t>
            </a:r>
            <a:endParaRPr sz="2400"/>
          </a:p>
          <a:p>
            <a:pPr indent="-3467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If odd, add 1 to the number of scouts present, then divide by 2</a:t>
            </a:r>
            <a:endParaRPr sz="2400"/>
          </a:p>
          <a:p>
            <a:pPr indent="-3937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If at least 1 scout elected, election is concluded for the year</a:t>
            </a:r>
            <a:endParaRPr/>
          </a:p>
          <a:p>
            <a:pPr indent="-3937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If none elected:</a:t>
            </a:r>
            <a:endParaRPr/>
          </a:p>
          <a:p>
            <a:pPr indent="-3467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Go back over the OA, its purpose (summarize, answer any questions)</a:t>
            </a:r>
            <a:endParaRPr sz="2400"/>
          </a:p>
          <a:p>
            <a:pPr indent="-3467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Completely go over election procedures:</a:t>
            </a:r>
            <a:endParaRPr sz="2400"/>
          </a:p>
          <a:p>
            <a:pPr indent="-299720" lvl="2" marL="11430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Emphasize multiple scouts, not a popularity contest</a:t>
            </a:r>
            <a:endParaRPr sz="2400"/>
          </a:p>
          <a:p>
            <a:pPr indent="-3467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If none elected a second time, the election is concluded for the year</a:t>
            </a:r>
            <a:endParaRPr sz="2400"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Announcement of results</a:t>
            </a:r>
            <a:endParaRPr/>
          </a:p>
        </p:txBody>
      </p:sp>
      <p:sp>
        <p:nvSpPr>
          <p:cNvPr id="182" name="Google Shape;182;p16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All elections announced the night of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Make clear to Scoutmasters this is for all elections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Possible pushback/issues: forward to the Lodge</a:t>
            </a:r>
            <a:endParaRPr/>
          </a:p>
          <a:p>
            <a:pPr indent="-33274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</a:pPr>
            <a:r>
              <a:rPr lang="en-US"/>
              <a:t>Addition announcement will be at callout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88" name="Google Shape;188;p17"/>
          <p:cNvSpPr txBox="1"/>
          <p:nvPr>
            <p:ph idx="1" type="body"/>
          </p:nvPr>
        </p:nvSpPr>
        <p:spPr>
          <a:xfrm>
            <a:off x="321013" y="2337847"/>
            <a:ext cx="11434212" cy="4383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Camp Promotions: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Camp Emerson video:  </a:t>
            </a:r>
            <a:r>
              <a:rPr lang="en-US" sz="2400" u="sng">
                <a:solidFill>
                  <a:schemeClr val="accent5"/>
                </a:solidFill>
              </a:rPr>
              <a:t>https://youtu.be/eeM-Q1H01Tk</a:t>
            </a:r>
            <a:endParaRPr sz="2400" u="sng">
              <a:solidFill>
                <a:schemeClr val="accent5"/>
              </a:solidFill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National OA Election video: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https://youtu.be/4Rgtzffgvlg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Cahuilla lodge  website (membership):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http://snakepower.org/oaelections/</a:t>
            </a:r>
            <a:r>
              <a:rPr lang="en-US"/>
              <a:t>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Guide to Unit Elections: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https://oa-bsa.org/uploads/publications/GTUE-202206.pdf</a:t>
            </a:r>
            <a:r>
              <a:rPr lang="en-US"/>
              <a:t> </a:t>
            </a:r>
            <a:endParaRPr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08bbe92117_0_9"/>
          <p:cNvSpPr txBox="1"/>
          <p:nvPr>
            <p:ph type="title"/>
          </p:nvPr>
        </p:nvSpPr>
        <p:spPr>
          <a:xfrm>
            <a:off x="1901239" y="2728800"/>
            <a:ext cx="8303700" cy="14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sz="6200" u="sng"/>
              <a:t>Questions?</a:t>
            </a:r>
            <a:endParaRPr sz="6200" u="sng"/>
          </a:p>
        </p:txBody>
      </p:sp>
      <p:pic>
        <p:nvPicPr>
          <p:cNvPr id="194" name="Google Shape;194;g208bbe92117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550" y="180975"/>
            <a:ext cx="11611074" cy="176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8bbe92117_0_0"/>
          <p:cNvSpPr txBox="1"/>
          <p:nvPr>
            <p:ph type="title"/>
          </p:nvPr>
        </p:nvSpPr>
        <p:spPr>
          <a:xfrm>
            <a:off x="646111" y="452718"/>
            <a:ext cx="9404700" cy="14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What is an election?</a:t>
            </a:r>
            <a:endParaRPr/>
          </a:p>
        </p:txBody>
      </p:sp>
      <p:sp>
        <p:nvSpPr>
          <p:cNvPr id="82" name="Google Shape;82;g208bbe92117_0_0"/>
          <p:cNvSpPr txBox="1"/>
          <p:nvPr>
            <p:ph idx="1" type="body"/>
          </p:nvPr>
        </p:nvSpPr>
        <p:spPr>
          <a:xfrm>
            <a:off x="1103312" y="2052918"/>
            <a:ext cx="8946600" cy="41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How arrowmen are elected into the Order of the Arrow</a:t>
            </a:r>
            <a:endParaRPr/>
          </a:p>
          <a:p>
            <a:pPr indent="-32004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Decided with a vote during a meeting at the unit</a:t>
            </a:r>
            <a:endParaRPr/>
          </a:p>
          <a:p>
            <a:pPr indent="-32004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</a:pPr>
            <a:r>
              <a:rPr lang="en-US"/>
              <a:t>Arrowmen run the event and host the voting</a:t>
            </a:r>
            <a:endParaRPr/>
          </a:p>
          <a:p>
            <a:pPr indent="-32004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Any arrowmen can run the vote, but at least 2 youth and 1 adult</a:t>
            </a:r>
            <a:endParaRPr/>
          </a:p>
          <a:p>
            <a:pPr indent="-32004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</a:pPr>
            <a:r>
              <a:rPr lang="en-US"/>
              <a:t>Introduction to the OA, camping promotions, and opportunities in the Order of the Arrow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7674"/>
              <a:buFont typeface="Century Gothic"/>
              <a:buNone/>
            </a:pPr>
            <a:r>
              <a:rPr lang="en-US">
                <a:solidFill>
                  <a:srgbClr val="FFFFFF"/>
                </a:solidFill>
              </a:rPr>
              <a:t>Purpose of the unit election/visitation</a:t>
            </a:r>
            <a:endParaRPr/>
          </a:p>
        </p:txBody>
      </p:sp>
      <p:grpSp>
        <p:nvGrpSpPr>
          <p:cNvPr id="88" name="Google Shape;88;p4"/>
          <p:cNvGrpSpPr/>
          <p:nvPr/>
        </p:nvGrpSpPr>
        <p:grpSpPr>
          <a:xfrm>
            <a:off x="1283309" y="2324100"/>
            <a:ext cx="9625382" cy="3422683"/>
            <a:chOff x="0" y="0"/>
            <a:chExt cx="9625382" cy="3422683"/>
          </a:xfrm>
        </p:grpSpPr>
        <p:sp>
          <p:nvSpPr>
            <p:cNvPr id="89" name="Google Shape;89;p4"/>
            <p:cNvSpPr/>
            <p:nvPr/>
          </p:nvSpPr>
          <p:spPr>
            <a:xfrm>
              <a:off x="0" y="0"/>
              <a:ext cx="3007932" cy="3422683"/>
            </a:xfrm>
            <a:prstGeom prst="rect">
              <a:avLst/>
            </a:prstGeom>
            <a:solidFill>
              <a:srgbClr val="F5E9CC">
                <a:alpha val="89411"/>
              </a:srgbClr>
            </a:solidFill>
            <a:ln cap="rnd" cmpd="sng" w="9525">
              <a:solidFill>
                <a:srgbClr val="F5E9CC">
                  <a:alpha val="89411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4"/>
            <p:cNvSpPr txBox="1"/>
            <p:nvPr/>
          </p:nvSpPr>
          <p:spPr>
            <a:xfrm>
              <a:off x="0" y="1300619"/>
              <a:ext cx="3007932" cy="20536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234500" spcFirstLastPara="1" rIns="2345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dk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To inform scouts about the OA; increase awareness about the OA</a:t>
              </a:r>
              <a:endPara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990563" y="342268"/>
              <a:ext cx="1026804" cy="1026804"/>
            </a:xfrm>
            <a:prstGeom prst="ellipse">
              <a:avLst/>
            </a:prstGeom>
            <a:gradFill>
              <a:gsLst>
                <a:gs pos="0">
                  <a:srgbClr val="EACD63"/>
                </a:gs>
                <a:gs pos="100000">
                  <a:srgbClr val="BC9C21"/>
                </a:gs>
              </a:gsLst>
              <a:lin ang="5400000" scaled="0"/>
            </a:gradFill>
            <a:ln cap="rnd" cmpd="sng" w="9525">
              <a:solidFill>
                <a:srgbClr val="E5C13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4"/>
            <p:cNvSpPr txBox="1"/>
            <p:nvPr/>
          </p:nvSpPr>
          <p:spPr>
            <a:xfrm>
              <a:off x="1140935" y="492640"/>
              <a:ext cx="726060" cy="726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80050" spcFirstLastPara="1" rIns="8005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Century Gothic"/>
                <a:buNone/>
              </a:pPr>
              <a:r>
                <a:rPr b="0" i="0" lang="en-US" sz="4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</a:t>
              </a:r>
              <a:endParaRPr b="0" i="0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0" y="3422611"/>
              <a:ext cx="3007932" cy="72"/>
            </a:xfrm>
            <a:prstGeom prst="rect">
              <a:avLst/>
            </a:prstGeom>
            <a:gradFill>
              <a:gsLst>
                <a:gs pos="0">
                  <a:srgbClr val="F1955A"/>
                </a:gs>
                <a:gs pos="100000">
                  <a:srgbClr val="BF5F18"/>
                </a:gs>
              </a:gsLst>
              <a:lin ang="5400000" scaled="0"/>
            </a:gradFill>
            <a:ln cap="rnd" cmpd="sng" w="9525">
              <a:solidFill>
                <a:srgbClr val="EE782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3308725" y="0"/>
              <a:ext cx="3007932" cy="3422683"/>
            </a:xfrm>
            <a:prstGeom prst="rect">
              <a:avLst/>
            </a:prstGeom>
            <a:solidFill>
              <a:srgbClr val="F9D3C8">
                <a:alpha val="89411"/>
              </a:srgbClr>
            </a:solidFill>
            <a:ln cap="rnd" cmpd="sng" w="9525">
              <a:solidFill>
                <a:srgbClr val="F9D3C8">
                  <a:alpha val="89411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 txBox="1"/>
            <p:nvPr/>
          </p:nvSpPr>
          <p:spPr>
            <a:xfrm>
              <a:off x="3308725" y="1300619"/>
              <a:ext cx="3007800" cy="205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234500" spcFirstLastPara="1" rIns="2345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dk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Elect/select new candidates</a:t>
              </a:r>
              <a:endPara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4299289" y="342268"/>
              <a:ext cx="1026804" cy="1026804"/>
            </a:xfrm>
            <a:prstGeom prst="ellipse">
              <a:avLst/>
            </a:prstGeom>
            <a:gradFill>
              <a:gsLst>
                <a:gs pos="0">
                  <a:srgbClr val="8CBCF7"/>
                </a:gs>
                <a:gs pos="100000">
                  <a:srgbClr val="277CE3"/>
                </a:gs>
              </a:gsLst>
              <a:lin ang="5400000" scaled="0"/>
            </a:gradFill>
            <a:ln cap="rnd" cmpd="sng" w="9525">
              <a:solidFill>
                <a:srgbClr val="59A0F5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4"/>
            <p:cNvSpPr txBox="1"/>
            <p:nvPr/>
          </p:nvSpPr>
          <p:spPr>
            <a:xfrm>
              <a:off x="4449661" y="492640"/>
              <a:ext cx="726000" cy="72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80050" spcFirstLastPara="1" rIns="8005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Century Gothic"/>
                <a:buNone/>
              </a:pPr>
              <a:r>
                <a:rPr b="0" i="0" lang="en-US" sz="4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3308725" y="3422611"/>
              <a:ext cx="3007932" cy="72"/>
            </a:xfrm>
            <a:prstGeom prst="rect">
              <a:avLst/>
            </a:prstGeom>
            <a:gradFill>
              <a:gsLst>
                <a:gs pos="0">
                  <a:srgbClr val="A3DDF0"/>
                </a:gs>
                <a:gs pos="100000">
                  <a:srgbClr val="42B0D5"/>
                </a:gs>
              </a:gsLst>
              <a:lin ang="5400000" scaled="0"/>
            </a:gradFill>
            <a:ln cap="rnd" cmpd="sng" w="9525">
              <a:solidFill>
                <a:srgbClr val="74CDE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6617450" y="0"/>
              <a:ext cx="3007932" cy="3422683"/>
            </a:xfrm>
            <a:prstGeom prst="rect">
              <a:avLst/>
            </a:prstGeom>
            <a:solidFill>
              <a:srgbClr val="CFDFFB">
                <a:alpha val="89411"/>
              </a:srgbClr>
            </a:solidFill>
            <a:ln cap="rnd" cmpd="sng" w="9525">
              <a:solidFill>
                <a:srgbClr val="CFDFFB">
                  <a:alpha val="89411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4"/>
            <p:cNvSpPr txBox="1"/>
            <p:nvPr/>
          </p:nvSpPr>
          <p:spPr>
            <a:xfrm>
              <a:off x="6617450" y="1300619"/>
              <a:ext cx="3007932" cy="20536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234500" spcFirstLastPara="1" rIns="2345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entury Gothic"/>
                <a:buNone/>
              </a:pPr>
              <a:r>
                <a:rPr b="0" i="0" lang="en-US" sz="2000" u="none" cap="none" strike="noStrike">
                  <a:solidFill>
                    <a:schemeClr val="dk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Promote scouting and camping, particularly council camps </a:t>
              </a:r>
              <a:endPara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7608014" y="342268"/>
              <a:ext cx="1026804" cy="1026804"/>
            </a:xfrm>
            <a:prstGeom prst="ellipse">
              <a:avLst/>
            </a:prstGeom>
            <a:gradFill>
              <a:gsLst>
                <a:gs pos="0">
                  <a:srgbClr val="8CDFB6"/>
                </a:gs>
                <a:gs pos="100000">
                  <a:srgbClr val="3CBC7D"/>
                </a:gs>
              </a:gsLst>
              <a:lin ang="5400000" scaled="0"/>
            </a:gradFill>
            <a:ln cap="rnd" cmpd="sng" w="9525">
              <a:solidFill>
                <a:srgbClr val="63D59D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4"/>
            <p:cNvSpPr txBox="1"/>
            <p:nvPr/>
          </p:nvSpPr>
          <p:spPr>
            <a:xfrm>
              <a:off x="7758386" y="492640"/>
              <a:ext cx="726060" cy="7260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80050" spcFirstLastPara="1" rIns="8005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Century Gothic"/>
                <a:buNone/>
              </a:pPr>
              <a:r>
                <a:rPr b="0" i="0" lang="en-US" sz="4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6617450" y="3422611"/>
              <a:ext cx="3007932" cy="72"/>
            </a:xfrm>
            <a:prstGeom prst="rect">
              <a:avLst/>
            </a:prstGeom>
            <a:gradFill>
              <a:gsLst>
                <a:gs pos="0">
                  <a:srgbClr val="EACD63"/>
                </a:gs>
                <a:gs pos="100000">
                  <a:srgbClr val="BC9C21"/>
                </a:gs>
              </a:gsLst>
              <a:lin ang="5400000" scaled="0"/>
            </a:gradFill>
            <a:ln cap="rnd" cmpd="sng" w="9525">
              <a:solidFill>
                <a:srgbClr val="E5C13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44313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4"/>
          <p:cNvSpPr txBox="1"/>
          <p:nvPr>
            <p:ph type="title"/>
          </p:nvPr>
        </p:nvSpPr>
        <p:spPr>
          <a:xfrm>
            <a:off x="1194431" y="228608"/>
            <a:ext cx="8825700" cy="19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lang="en-US"/>
              <a:t>Why Unit Visitations?</a:t>
            </a:r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1283250" y="2324088"/>
            <a:ext cx="9625500" cy="34227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Who is involved?</a:t>
            </a:r>
            <a:endParaRPr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Chapter Unit Visitation Coordinator/Advisor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Unit Visitation team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2 Arrowmen with an adult advisor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Unit OA Rep.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Unit Leader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Senior Patrol Leader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1154949" y="1032917"/>
            <a:ext cx="10078800" cy="38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b="1" lang="en-US" sz="5800" u="sng"/>
              <a:t>Details of Running An Election:</a:t>
            </a:r>
            <a:endParaRPr b="1" sz="5800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OA Unit Representatives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528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Members of a Unit, serve as a link between the Chapter and the Unit </a:t>
            </a:r>
            <a:endParaRPr/>
          </a:p>
          <a:p>
            <a:pPr indent="-33528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Beneficial for visitations/elections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Remind Scoutmasters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Promote the OA--awareness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Familiar face</a:t>
            </a:r>
            <a:endParaRPr/>
          </a:p>
          <a:p>
            <a:pPr indent="-33528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Increase activation, re-activation, interest</a:t>
            </a:r>
            <a:endParaRPr/>
          </a:p>
          <a:p>
            <a:pPr indent="0" lvl="1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None/>
            </a:pPr>
            <a:r>
              <a:t/>
            </a:r>
            <a:endParaRPr/>
          </a:p>
          <a:p>
            <a:pPr indent="-147319" lvl="2" marL="11430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736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Recruiting OA Reps.</a:t>
            </a:r>
            <a:endParaRPr/>
          </a:p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Chapter meetings/events, Lodge events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Position of responsibility (Star, Life, Eagle)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Not much above what they’re already doing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Attend Chapter meetings, Lodge events when able</a:t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LodgeMaster Elections portal</a:t>
            </a:r>
            <a:endParaRPr/>
          </a:p>
        </p:txBody>
      </p:sp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528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Scheduling done by the visitation coordinator through Lodgemaster</a:t>
            </a:r>
            <a:endParaRPr/>
          </a:p>
          <a:p>
            <a:pPr indent="-33528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Reporting of election results also through Lodgemaster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Leader of visitation team will send visitation coordinator the results of the election, then posted to Lodgemaster </a:t>
            </a:r>
            <a:endParaRPr/>
          </a:p>
          <a:p>
            <a:pPr indent="-33528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Visitation teams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Need to configure teams to put into Lodgemaster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Will be put together at the end of the training</a:t>
            </a:r>
            <a:endParaRPr/>
          </a:p>
          <a:p>
            <a:pPr indent="-33528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6666"/>
              <a:buChar char="●"/>
            </a:pPr>
            <a:r>
              <a:rPr lang="en-US"/>
              <a:t>Training is on Wednesday, November 16</a:t>
            </a:r>
            <a:r>
              <a:rPr baseline="30000" lang="en-US"/>
              <a:t>th</a:t>
            </a:r>
            <a:r>
              <a:rPr lang="en-US"/>
              <a:t> on Zoom</a:t>
            </a:r>
            <a:endParaRPr/>
          </a:p>
          <a:p>
            <a:pPr indent="-278916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Char char="○"/>
            </a:pPr>
            <a:r>
              <a:rPr lang="en-US"/>
              <a:t>Chapter Chiefs, Chapter Membership Vice Chiefs, and Chapter adult visitation contact must attend</a:t>
            </a:r>
            <a:endParaRPr/>
          </a:p>
          <a:p>
            <a:pPr indent="-194309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78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/>
              <a:t>Scheduling</a:t>
            </a:r>
            <a:endParaRPr/>
          </a:p>
        </p:txBody>
      </p:sp>
      <p:sp>
        <p:nvSpPr>
          <p:cNvPr id="141" name="Google Shape;141;p10"/>
          <p:cNvSpPr txBox="1"/>
          <p:nvPr>
            <p:ph idx="1" type="body"/>
          </p:nvPr>
        </p:nvSpPr>
        <p:spPr>
          <a:xfrm>
            <a:off x="1104293" y="2052918"/>
            <a:ext cx="8946541" cy="41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Through Lodgemaster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Emails to Unit Leaders every 2 weeks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Unit Leaders need to contact the Chapter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OA Unit Rep. serves as a contact in between Unit &amp; Chapter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Char char="○"/>
            </a:pPr>
            <a:r>
              <a:rPr lang="en-US"/>
              <a:t>OA Unit Rep. needs to help with the lead up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If able, make push to reach units who did not elect a youth in the past year</a:t>
            </a:r>
            <a:endParaRPr/>
          </a:p>
          <a:p>
            <a:pPr indent="-2413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2022-10-17T03:57:29Z</dcterms:created>
  <dc:creator>Aaron Watt</dc:creator>
</cp:coreProperties>
</file>